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</a:rPr>
              <a:t/>
            </a:r>
            <a:br>
              <a:rPr lang="ru-RU" sz="5300" b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C00000"/>
                </a:solidFill>
              </a:rPr>
              <a:t/>
            </a:r>
            <a:br>
              <a:rPr lang="ru-RU" sz="5300" b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C00000"/>
                </a:solidFill>
              </a:rPr>
              <a:t>На повестке дня — школьная форма</a:t>
            </a:r>
            <a:r>
              <a:rPr lang="ru-RU" b="1" dirty="0" smtClean="0"/>
              <a:t> 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7929618" cy="41434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Тема школьной формы - одна из актуальных на сегодняшний день. В связи с вступлением в силу с 1 сентября 2013 года Федерального Закона от 29 декабря 2012 года № 273-ФЗ «Об образовании в Российской Федерации», во исполнение письма Министерства образования и науки РФ от 28 марта 2013 года № ДЛ-65/08 «Об установлении требований к одежде обучающихся», приказа министерства образования и науки Краснодарского края  от  23 мая 2013 года № 2805 «Об установлении Примерных единых требований к одежде обучающихся по образовательным программам начального общего, основного общего и среднего общего образования»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Спортивная форма: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3.4.Спортивная форма: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Спортивная форма включает футболку с коротким рукавом, спортивное трико (костюм), шорты или спортивные трусы (на занятиях в спортивном зале при температуре выше 14°С), кроссовки (кеды, полукеды). Форма должна соответствовать погоде и месту проведения физкультурных занятий.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Общие принципы создания внешнего вида.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4.1. Аккуратность и опрятность: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-одежда должна быть обязательно чистой, свежей, выглаженной;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-обувь должна быть чистой;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-внешний вид должен соответствовать общепринятым в обществе нормам делового стиля и исключать вызывающие детали (волосы, лицо и руки должны быть чистыми и ухоженными, используемые и дезодорирующие средства должны иметь легкий и нейтральный запах),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-макияж у учащихся 9- 11 класса должен быть скромным, не вызывающим,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-размер сумок должен быть достаточным для размещения необходимого количества учебников, тетрадей, школьных принадлежностей и соответствовать форме одежды,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-классным коллективам рекомендуется выбрать единый стиль и одинаковую цветовую гамму в деловом костюме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4.2. Сдержанность: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-одно из главных правил делового человека при выборе одежды, обуви, при использовании парфюмерных и косметических средств – сдержанность и умеренность;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-основной стандарт одежды для всех - деловой стиль. Светский характер одежды.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-высота каблука в туфлях для девочек 1-4 классов до 3 см., 5-8 классах до 5см., 9-11 классах до 7 см.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4.3.Запрещается использовать для ношения в рабочее (учебное) время следующие варианты: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4.3.1.одежды и обуви: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-спортивная одежда (спортивный костюм или его детали);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-джинсы;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-одежда для активного отдыха (шорты, толстовки, майки и футболки с символикой);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-яркий цвет одежды;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-пляжная одежда;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-одежда бельевого стиля;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-прозрачные платья, юбки и блузки, в том числе одежда с прозрачными вставками;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-платья, майки и блузки без рукавов (без пиджака или жакета);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-вечерние туалеты;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-мини-юбки (длина юбки выше 10 см от колена);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-слишком короткие блузки, открывающие часть живота или спины;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-декольтированные платья и блузки (открытый V- образный вырез груди, заметно нижнее белье и т. п.);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-одежда из кожи (кожзаменителя), плащевой ткани;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-сильно облегающие (обтягивающие) фигуру брюки, платья, юбки;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-религиозная одежда, одежда с религиозными атрибутами и (или) религиозной символикой;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-головные уборы в помещении;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-атрибуты одежды, закрывающие лицо;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-спортивная обувь (в том числе для экстремальных видов спорта и развлечений вне спортивного зала);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-пляжная резиновая или пластиковая обувь;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-туфли на высоком каблуке (выше 7 см);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-высокие сапоги-ботфорты;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-в одежде и обуви не должны присутствовать очень яркие цвета, блестящие нити и вызывающие экстравагантные детали, привлекающие пристальное внимание. </a:t>
            </a:r>
          </a:p>
          <a:p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прически: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4.3.2. прически: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-длинные волосы у девочек должны быть заплетены в косу или прибраны заколками;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-мальчики и юноши должны своевременно стричься.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4.3.3. Запрещается: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-экстравагантные стрижки и прически;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-окрашивание волос в яркие, неестественные оттенки;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-массивные серьги, броши, кулоны, кольца;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</a:t>
            </a:r>
            <a:r>
              <a:rPr lang="ru-RU" dirty="0" err="1" smtClean="0">
                <a:solidFill>
                  <a:srgbClr val="00B0F0"/>
                </a:solidFill>
              </a:rPr>
              <a:t>пирсинг</a:t>
            </a:r>
            <a:r>
              <a:rPr lang="ru-RU" dirty="0" smtClean="0">
                <a:solidFill>
                  <a:srgbClr val="00B0F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-маникюр с дизайном в ярких тонах;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-аксессуары с символикой асоциальных неформальных молодежных объединений, а также пропагандирующие </a:t>
            </a:r>
            <a:r>
              <a:rPr lang="ru-RU" dirty="0" err="1" smtClean="0">
                <a:solidFill>
                  <a:srgbClr val="00B0F0"/>
                </a:solidFill>
              </a:rPr>
              <a:t>психоактивные</a:t>
            </a:r>
            <a:r>
              <a:rPr lang="ru-RU" dirty="0" smtClean="0">
                <a:solidFill>
                  <a:srgbClr val="00B0F0"/>
                </a:solidFill>
              </a:rPr>
              <a:t> вещества и противоправное поведение;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-ношение домашних тапочек без задника.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Права и обязанности обучающихся.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B0F0"/>
                </a:solidFill>
              </a:rPr>
              <a:t>5.1.Учащийся обязан: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-носить повседневную школьную форму ежедневно;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-содержать форму в чистоте, относиться к ней бережно, помнить, что внешний вид ученика – это лицо школы;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-приносить спортивную форму в дни уроков физической культуры с собой;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-надевать  парадную форму в дни проведения торжественных линеек, общешкольных мероприятий, дежурства по школе;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-иметь сменную обувь в непогоду, сменная обувь должна быть чистой; 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-выполнять все пункты данного Положения.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5.2.Учащийся имеет право: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-выбирать школьную форму в соответствии с предложенными вариантами; 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-носить в холодное время года однотонные джемпера, свитера и пуловеры неярких цветов сочетающейся цветовой гаммы;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-самостоятельно подбирать рубашки, блузки, аксессуары, к школьному костюму в повседневной жизни;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5.3. Без школьной формы школьники на занятия не допускаются.</a:t>
            </a:r>
          </a:p>
          <a:p>
            <a:endParaRPr lang="ru-RU" sz="1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Обязанности родителей.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6.1.Приобрести обучающимся школьную форму, согласно условиям данного Положения до начала учебного года, и делать это по мере необходимости, вплоть до окончания обучающимися школы;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6.2.Контролировать внешний вид учащихся перед выходом в школу в строгом соответствии с требованиями Положения;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6.3. Выполнять все пункты данного Положения.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Меры административного воздействия.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7.1.Данный локальный акт является приложением к Уставу школы и подлежит обязательному исполнению учащимися и другими работниками школы;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7.2.Несоблюдение обучающимися данного Положения является нарушением Устава школы и Правил поведения для учащихся в школе;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7.3.О случае явки учащихся без школьной формы и нарушением данного Положения родители должны быть поставлены в известность классным руководителем в течение учебного дня;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7.4.За нарушение данного Положения Устава школы учащиеся могут быть подвергнуты дисциплинарной ответственности, вызову на школьный совет профилактики.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Обязанности членов школьного самоуправления, классных руководителей, администрации школы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 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rgbClr val="00B0F0"/>
                </a:solidFill>
              </a:rPr>
              <a:t>8.1. Контролировать внешний вид учащихся.</a:t>
            </a:r>
            <a:endParaRPr lang="ru-RU" sz="9600" b="1" dirty="0" smtClean="0">
              <a:solidFill>
                <a:srgbClr val="00B0F0"/>
              </a:solidFill>
            </a:endParaRPr>
          </a:p>
          <a:p>
            <a:r>
              <a:rPr lang="ru-RU" sz="9600" dirty="0" smtClean="0">
                <a:solidFill>
                  <a:srgbClr val="00B0F0"/>
                </a:solidFill>
              </a:rPr>
              <a:t>8.2. Требовать выполнение пунктов данного Положения всеми учащимися.</a:t>
            </a:r>
            <a:endParaRPr lang="ru-RU" sz="9600" b="1" dirty="0" smtClean="0">
              <a:solidFill>
                <a:srgbClr val="00B0F0"/>
              </a:solidFill>
            </a:endParaRPr>
          </a:p>
          <a:p>
            <a:r>
              <a:rPr lang="ru-RU" sz="9600" dirty="0" smtClean="0">
                <a:solidFill>
                  <a:srgbClr val="00B0F0"/>
                </a:solidFill>
              </a:rPr>
              <a:t>8.3. Проводить рейды по контролю за выполнением данного Положения.</a:t>
            </a:r>
            <a:endParaRPr lang="ru-RU" sz="9600" b="1" dirty="0" smtClean="0">
              <a:solidFill>
                <a:srgbClr val="00B0F0"/>
              </a:solidFill>
            </a:endParaRPr>
          </a:p>
          <a:p>
            <a:r>
              <a:rPr lang="ru-RU" sz="9600" dirty="0" smtClean="0">
                <a:solidFill>
                  <a:srgbClr val="00B0F0"/>
                </a:solidFill>
              </a:rPr>
              <a:t>8.4.Несоблюдение обучающимися данного Положения является нарушением Устава школы и Правил поведения для учащихся в школе.</a:t>
            </a:r>
          </a:p>
          <a:p>
            <a:r>
              <a:rPr lang="ru-RU" sz="9600" dirty="0" smtClean="0">
                <a:solidFill>
                  <a:srgbClr val="00B0F0"/>
                </a:solidFill>
              </a:rPr>
              <a:t>8.5. О случае явки учащихся без школьной формы и нарушением данного положения родители должны быть поставлены в известность классным руководителем в течение учебного дня.</a:t>
            </a:r>
          </a:p>
          <a:p>
            <a:r>
              <a:rPr lang="ru-RU" sz="9600" dirty="0" smtClean="0">
                <a:solidFill>
                  <a:srgbClr val="00B0F0"/>
                </a:solidFill>
              </a:rPr>
              <a:t>8.6. За нарушение данного Положения Устава школы учащиеся могут быть подвергнуты дисциплинарной ответственности и общественному порицанию.</a:t>
            </a:r>
          </a:p>
          <a:p>
            <a:pPr>
              <a:buNone/>
            </a:pPr>
            <a:r>
              <a:rPr lang="ru-RU" sz="9600" dirty="0" smtClean="0">
                <a:solidFill>
                  <a:srgbClr val="00B0F0"/>
                </a:solidFill>
              </a:rPr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Приказ Министерства Образования и науки Краснодарского края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07196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40005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3100" b="1" dirty="0" smtClean="0"/>
              <a:t>Положение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о школьной форме обучающихся МБОУ СОШ № 39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 Красноармейского района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b="1" dirty="0" smtClean="0">
                <a:solidFill>
                  <a:srgbClr val="00B0F0"/>
                </a:solidFill>
              </a:rPr>
              <a:t>Общие положения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 1.1, Настоящее Положение разработано в соответствии с Федеральным Законом от 29 декабря 2012 года № 273-ФЗ «Об образовании в Российской Федерации», типовым положением об образовательном учреждении ст. 50, письмом </a:t>
            </a:r>
            <a:r>
              <a:rPr lang="ru-RU" dirty="0" err="1" smtClean="0">
                <a:solidFill>
                  <a:srgbClr val="00B0F0"/>
                </a:solidFill>
              </a:rPr>
              <a:t>Минобрнауки</a:t>
            </a:r>
            <a:r>
              <a:rPr lang="ru-RU" dirty="0" smtClean="0">
                <a:solidFill>
                  <a:srgbClr val="00B0F0"/>
                </a:solidFill>
              </a:rPr>
              <a:t> России от 28марта 2013г №Д1-65/08 « Об установлении требований к одежде обучающихся», приказом министерства образования и науки Краснодарского края  от  23 мая 2013 года № 2805 «Об установлении Примерных единых требований к одежде обучающихся по образовательным программам начального общего, основного общего и среднего общего образования», постановлением главы администрации (губернатора) Краснодарского края от 10.09.2013г. № 997 « Об установлении требований к одежде обучающихся в образовательных организациях по образовательным программам начального общего, основного общего и среднего общего образования, Уставом школы: п.3.6 и п. 6.4, решением Управляющего совета школы.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1.2. Настоящее положение утверждается решением педагогического совета школы, приказом директора МБОУ СОШ № 39 Х. </a:t>
            </a:r>
            <a:r>
              <a:rPr lang="ru-RU" dirty="0" err="1" smtClean="0">
                <a:solidFill>
                  <a:srgbClr val="00B0F0"/>
                </a:solidFill>
              </a:rPr>
              <a:t>Трудобеликовского</a:t>
            </a:r>
            <a:r>
              <a:rPr lang="ru-RU" dirty="0" smtClean="0">
                <a:solidFill>
                  <a:srgbClr val="00B0F0"/>
                </a:solidFill>
              </a:rPr>
              <a:t>, согласовывается с Управляющим советом МБОУ СОШ №39 , органом ученического самоуправления.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1.3.Настоящее Положение определяет требования к одежде учащихся 1-11 классов и обязательность его выполнения.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1.4.Настоящее положение способствует формированию у учащихся потребности в удобной и эстетичной одежде в повседневной школьной жизни; защите прав ребёнка на получение образования на ступенях начального общего, основного общего и среднего общего образования в психологически комфортных условиях школы, устранению признаков социального, имущественного и религиозного различия между учащимися.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1.5.Педагогический состав работников школы должен показывать пример своим воспитанникам, выдерживать деловой стиль в своей повседневной одежде.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Цели и задачи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2. Цели и задачи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2.1. Цели: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- соблюдение санитарно-гигиенических норм;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 воспитание у учащихся эстетического вкуса, культуры ношения одежды;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 укрепление дисциплины учащихся;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 соблюдение единых требований для учащихся школы;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 устранение различий в одежде детей вне зависимости от материального и социального положения их родителей.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2.2. Задачи: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- упорядочение взаимоотношений между школой и родителями в вопросе внешнего вида учащихся школы;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 выработка единых требований, выдвигаемых школой к внешнему виду учащихся в период учебных занятий;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 формирование у учащихся чувства корпоративной принадлежности, уважения к традициям школы.</a:t>
            </a:r>
          </a:p>
          <a:p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Девочки 1-11 классов 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- </a:t>
            </a:r>
            <a:r>
              <a:rPr lang="ru-RU" sz="7200" b="1" dirty="0" smtClean="0">
                <a:solidFill>
                  <a:srgbClr val="00B0F0"/>
                </a:solidFill>
              </a:rPr>
              <a:t>3. Единые требования</a:t>
            </a:r>
            <a:endParaRPr lang="ru-RU" sz="7200" dirty="0" smtClean="0">
              <a:solidFill>
                <a:srgbClr val="00B0F0"/>
              </a:solidFill>
            </a:endParaRPr>
          </a:p>
          <a:p>
            <a:r>
              <a:rPr lang="ru-RU" sz="7200" dirty="0" smtClean="0">
                <a:solidFill>
                  <a:srgbClr val="00B0F0"/>
                </a:solidFill>
              </a:rPr>
              <a:t>3.1.Стиль одежды – деловой, классический. Тип-костюм. Цвет костюмов (черный). Одежда должна иметь отличительный знак образовательного учреждения: эмблема(значок), галстук.</a:t>
            </a:r>
          </a:p>
          <a:p>
            <a:r>
              <a:rPr lang="ru-RU" sz="7200" dirty="0" smtClean="0">
                <a:solidFill>
                  <a:srgbClr val="00B0F0"/>
                </a:solidFill>
              </a:rPr>
              <a:t>3.2.Школьная форма подразделяется на парадную, повседневную, спортивную, рабочую.</a:t>
            </a:r>
          </a:p>
          <a:p>
            <a:r>
              <a:rPr lang="ru-RU" sz="7200" dirty="0" smtClean="0">
                <a:solidFill>
                  <a:srgbClr val="00B0F0"/>
                </a:solidFill>
              </a:rPr>
              <a:t>3.3. Учащиеся школы посещают учебные занятия в форме установленного образца:</a:t>
            </a:r>
          </a:p>
          <a:p>
            <a:r>
              <a:rPr lang="ru-RU" sz="7200" b="1" i="1" dirty="0" smtClean="0">
                <a:solidFill>
                  <a:srgbClr val="00B0F0"/>
                </a:solidFill>
              </a:rPr>
              <a:t>Девочки 1-11 классов </a:t>
            </a:r>
            <a:endParaRPr lang="ru-RU" sz="7200" dirty="0" smtClean="0">
              <a:solidFill>
                <a:srgbClr val="00B0F0"/>
              </a:solidFill>
            </a:endParaRPr>
          </a:p>
          <a:p>
            <a:r>
              <a:rPr lang="ru-RU" sz="7200" u="sng" dirty="0" smtClean="0">
                <a:solidFill>
                  <a:srgbClr val="00B0F0"/>
                </a:solidFill>
              </a:rPr>
              <a:t>Парадная форма:</a:t>
            </a:r>
            <a:r>
              <a:rPr lang="ru-RU" sz="7200" dirty="0" smtClean="0">
                <a:solidFill>
                  <a:srgbClr val="00B0F0"/>
                </a:solidFill>
              </a:rPr>
              <a:t>  платье темно-синего цвета длиной не выше 10 см от верхней границы колена и не ниже середины голени, </a:t>
            </a:r>
            <a:r>
              <a:rPr lang="ru-RU" sz="7200" dirty="0" smtClean="0">
                <a:solidFill>
                  <a:srgbClr val="00B0F0"/>
                </a:solidFill>
              </a:rPr>
              <a:t>белый </a:t>
            </a:r>
            <a:r>
              <a:rPr lang="ru-RU" sz="7200" dirty="0" smtClean="0">
                <a:solidFill>
                  <a:srgbClr val="00B0F0"/>
                </a:solidFill>
              </a:rPr>
              <a:t>фартук,  </a:t>
            </a:r>
            <a:r>
              <a:rPr lang="ru-RU" sz="7200" dirty="0" err="1" smtClean="0">
                <a:solidFill>
                  <a:srgbClr val="00B0F0"/>
                </a:solidFill>
              </a:rPr>
              <a:t>туфли.Обувь</a:t>
            </a:r>
            <a:r>
              <a:rPr lang="ru-RU" sz="7200" dirty="0" smtClean="0">
                <a:solidFill>
                  <a:srgbClr val="00B0F0"/>
                </a:solidFill>
              </a:rPr>
              <a:t> </a:t>
            </a:r>
            <a:r>
              <a:rPr lang="ru-RU" sz="7200" dirty="0" smtClean="0">
                <a:solidFill>
                  <a:srgbClr val="00B0F0"/>
                </a:solidFill>
              </a:rPr>
              <a:t>строгая, гигиеничная (не спортивная), высокий каблук исключен.</a:t>
            </a:r>
          </a:p>
          <a:p>
            <a:r>
              <a:rPr lang="ru-RU" sz="7200" u="sng" dirty="0" smtClean="0">
                <a:solidFill>
                  <a:srgbClr val="00B0F0"/>
                </a:solidFill>
              </a:rPr>
              <a:t>Повседневная форма: </a:t>
            </a:r>
            <a:r>
              <a:rPr lang="ru-RU" sz="7200" dirty="0" smtClean="0">
                <a:solidFill>
                  <a:srgbClr val="00B0F0"/>
                </a:solidFill>
              </a:rPr>
              <a:t>платье темно-синего цвета длиной не выше 10 см от верхней границы колена и не ниже середины голени, </a:t>
            </a:r>
            <a:r>
              <a:rPr lang="ru-RU" sz="7200" dirty="0" smtClean="0">
                <a:solidFill>
                  <a:srgbClr val="00B0F0"/>
                </a:solidFill>
              </a:rPr>
              <a:t>черный </a:t>
            </a:r>
            <a:r>
              <a:rPr lang="ru-RU" sz="7200" dirty="0" smtClean="0">
                <a:solidFill>
                  <a:srgbClr val="00B0F0"/>
                </a:solidFill>
              </a:rPr>
              <a:t>фартук,  туфли; </a:t>
            </a:r>
            <a:r>
              <a:rPr lang="ru-RU" sz="7200" dirty="0" smtClean="0">
                <a:solidFill>
                  <a:srgbClr val="00B0F0"/>
                </a:solidFill>
              </a:rPr>
              <a:t>Обувь </a:t>
            </a:r>
            <a:r>
              <a:rPr lang="ru-RU" sz="7200" dirty="0" smtClean="0">
                <a:solidFill>
                  <a:srgbClr val="00B0F0"/>
                </a:solidFill>
              </a:rPr>
              <a:t>строгая, гигиеничная (не спортивная), высокий каблук исключен.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Внешний вид учащихся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SCH39-03\Рабочий стол\школьная ф\IMG_0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 descr="C:\Documents and Settings\SCH39-03\Рабочий стол\школьная ф\IMG_0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428736"/>
            <a:ext cx="3714776" cy="2786208"/>
          </a:xfrm>
          <a:prstGeom prst="rect">
            <a:avLst/>
          </a:prstGeom>
          <a:noFill/>
        </p:spPr>
      </p:pic>
      <p:pic>
        <p:nvPicPr>
          <p:cNvPr id="2052" name="Picture 4" descr="C:\Documents and Settings\SCH39-03\Рабочий стол\школьная ф\IMG_01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102863"/>
            <a:ext cx="3357586" cy="2540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Мальчики 1-11 классов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Мальчики 1-11 классов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u="sng" dirty="0" smtClean="0">
                <a:solidFill>
                  <a:srgbClr val="0070C0"/>
                </a:solidFill>
              </a:rPr>
              <a:t>Парадная форма:</a:t>
            </a:r>
            <a:r>
              <a:rPr lang="ru-RU" dirty="0" smtClean="0">
                <a:solidFill>
                  <a:srgbClr val="0070C0"/>
                </a:solidFill>
              </a:rPr>
              <a:t> однотонные пиджак и брюки (костюм), белая рубашка, жилет (исходя из комплекта костюма), галстук или бабочка, туфли; </a:t>
            </a:r>
          </a:p>
          <a:p>
            <a:r>
              <a:rPr lang="ru-RU" u="sng" dirty="0" smtClean="0">
                <a:solidFill>
                  <a:srgbClr val="0070C0"/>
                </a:solidFill>
              </a:rPr>
              <a:t>Повседневная форма:</a:t>
            </a:r>
            <a:r>
              <a:rPr lang="ru-RU" dirty="0" smtClean="0">
                <a:solidFill>
                  <a:srgbClr val="0070C0"/>
                </a:solidFill>
              </a:rPr>
              <a:t> однотонная светлых оттенков рубашка, однотонные пиджак и брюки (костюм), жилет (исходя из комплекта костюма), галстук (по желанию) ,обувь строгая, гигиеничная (не спортивная).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Внешний вид учащихся школы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SCH39-03\Рабочий стол\школьная ф\IMG_0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C:\Documents and Settings\SCH39-03\Рабочий стол\школьная ф\IMG_0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348276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Внешний вид учащихся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SCH39-03\Рабочий стол\школьная ф\фото школ фор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394472" cy="4525963"/>
          </a:xfrm>
          <a:prstGeom prst="rect">
            <a:avLst/>
          </a:prstGeom>
          <a:noFill/>
        </p:spPr>
      </p:pic>
      <p:pic>
        <p:nvPicPr>
          <p:cNvPr id="4099" name="Picture 3" descr="C:\Documents and Settings\SCH39-03\Рабочий стол\школьная ф\IMG_0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518463" cy="4691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1597</Words>
  <Application>Microsoft Office PowerPoint</Application>
  <PresentationFormat>Экран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На повестке дня — школьная форма    </vt:lpstr>
      <vt:lpstr>Приказ Министерства Образования и науки Краснодарского края</vt:lpstr>
      <vt:lpstr>   Положение о школьной форме обучающихся МБОУ СОШ № 39  Красноармейского района    </vt:lpstr>
      <vt:lpstr>Цели и задачи</vt:lpstr>
      <vt:lpstr>Девочки 1-11 классов </vt:lpstr>
      <vt:lpstr>Внешний вид учащихся</vt:lpstr>
      <vt:lpstr>Мальчики 1-11 классов  </vt:lpstr>
      <vt:lpstr>Внешний вид учащихся школы</vt:lpstr>
      <vt:lpstr>Внешний вид учащихся</vt:lpstr>
      <vt:lpstr>Спортивная форма:  </vt:lpstr>
      <vt:lpstr>Общие принципы создания внешнего вида. </vt:lpstr>
      <vt:lpstr>Презентация PowerPoint</vt:lpstr>
      <vt:lpstr>прически:</vt:lpstr>
      <vt:lpstr>Права и обязанности обучающихся.</vt:lpstr>
      <vt:lpstr> Обязанности родителей. </vt:lpstr>
      <vt:lpstr>Меры административного воздействия. </vt:lpstr>
      <vt:lpstr>Обязанности членов школьного самоуправления, классных руководителей, администрации школы 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На повестке дня — школьная форма    </dc:title>
  <cp:lastModifiedBy>kab27</cp:lastModifiedBy>
  <cp:revision>13</cp:revision>
  <dcterms:modified xsi:type="dcterms:W3CDTF">2015-05-12T12:09:26Z</dcterms:modified>
</cp:coreProperties>
</file>